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78" r:id="rId2"/>
    <p:sldId id="27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80" r:id="rId12"/>
    <p:sldId id="281" r:id="rId13"/>
    <p:sldId id="282" r:id="rId14"/>
  </p:sldIdLst>
  <p:sldSz cx="9144000" cy="6858000" type="screen4x3"/>
  <p:notesSz cx="6648450" cy="97821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F9C9BF"/>
    <a:srgbClr val="C9EFCA"/>
    <a:srgbClr val="FBFBAF"/>
    <a:srgbClr val="772AA2"/>
    <a:srgbClr val="CC6600"/>
    <a:srgbClr val="FF5050"/>
    <a:srgbClr val="00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 varScale="1">
        <p:scale>
          <a:sx n="67" d="100"/>
          <a:sy n="67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C29E8-9F59-4A4F-BB59-334AC08489B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E3DC17-C7F7-4181-AB4D-57CE7E93795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20B2C5-07FE-47FB-8602-2CD4440054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4116CC-5ACE-426E-9ED7-C9746928A6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noFill/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  <a:effectLst>
            <a:outerShdw blurRad="76200" dist="254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INTERNET / INTRANET </a:t>
            </a:r>
            <a:r>
              <a:rPr lang="fr-FR" dirty="0" smtClean="0">
                <a:sym typeface="Wingdings" pitchFamily="2" charset="2"/>
              </a:rPr>
              <a:t> Apache par : </a:t>
            </a:r>
            <a:r>
              <a:rPr lang="fr-FR" i="1" dirty="0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43A48-61B2-4B87-BF17-789F57244D0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41377E-D117-4F56-8123-4DE094C5E60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9F75E-DE2A-45A9-BC66-8BF08D3F5C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7BFB4-98B0-4E79-AEA6-6E461175EC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C7C18-BE4C-4086-8860-AE64AA502B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495EF-CB5B-4B57-BE77-30553FAE55D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F33767-ABDC-417A-ABB8-1B74C97AF19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E23EC-DB19-44AA-B46C-ABCDB9E1AEC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o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27984" y="0"/>
            <a:ext cx="482396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r>
              <a:rPr lang="fr-FR" dirty="0" smtClean="0"/>
              <a:t>INTERNET / INTRANET </a:t>
            </a:r>
            <a:r>
              <a:rPr lang="fr-FR" dirty="0" smtClean="0">
                <a:sym typeface="Wingdings" pitchFamily="2" charset="2"/>
              </a:rPr>
              <a:t> Apache par : </a:t>
            </a:r>
            <a:r>
              <a:rPr lang="fr-FR" i="1" dirty="0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46A895-EC4F-497A-9A09-25CB14D7F26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dw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APACHE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PARITE II</a:t>
            </a:r>
          </a:p>
          <a:p>
            <a:r>
              <a:rPr lang="fr-FR" dirty="0" smtClean="0"/>
              <a:t>Droits d’accès</a:t>
            </a:r>
          </a:p>
          <a:p>
            <a:r>
              <a:rPr lang="fr-FR" dirty="0" smtClean="0"/>
              <a:t> Répertoires virtuels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HTTP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Apache procède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grpSp>
        <p:nvGrpSpPr>
          <p:cNvPr id="68" name="Groupe 67"/>
          <p:cNvGrpSpPr/>
          <p:nvPr/>
        </p:nvGrpSpPr>
        <p:grpSpPr>
          <a:xfrm>
            <a:off x="683568" y="1412776"/>
            <a:ext cx="7344816" cy="5040560"/>
            <a:chOff x="683568" y="1412776"/>
            <a:chExt cx="7344816" cy="5040560"/>
          </a:xfrm>
        </p:grpSpPr>
        <p:sp>
          <p:nvSpPr>
            <p:cNvPr id="67" name="ZoneTexte 66"/>
            <p:cNvSpPr txBox="1"/>
            <p:nvPr/>
          </p:nvSpPr>
          <p:spPr>
            <a:xfrm>
              <a:off x="3563888" y="537321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Oui</a:t>
              </a:r>
              <a:endParaRPr lang="fr-FR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3347864" y="314096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Autorisé</a:t>
              </a:r>
              <a:endParaRPr lang="fr-FR" dirty="0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707904" y="42838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Non</a:t>
              </a:r>
              <a:endParaRPr lang="fr-FR" dirty="0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2915816" y="1412776"/>
              <a:ext cx="3024336" cy="720080"/>
            </a:xfrm>
            <a:prstGeom prst="roundRect">
              <a:avLst/>
            </a:prstGeom>
            <a:solidFill>
              <a:srgbClr val="C9EFCA"/>
            </a:solidFill>
            <a:effectLst>
              <a:outerShdw blurRad="152400" dir="5400000" sx="105000" sy="105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Requête http </a:t>
              </a:r>
            </a:p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GET  </a:t>
              </a:r>
              <a:r>
                <a:rPr lang="fr-FR" sz="2000" b="1" dirty="0" smtClean="0">
                  <a:solidFill>
                    <a:srgbClr val="FF0000"/>
                  </a:solidFill>
                </a:rPr>
                <a:t>/ </a:t>
              </a:r>
              <a:r>
                <a:rPr lang="fr-FR" b="1" dirty="0" smtClean="0">
                  <a:solidFill>
                    <a:schemeClr val="tx1"/>
                  </a:solidFill>
                </a:rPr>
                <a:t> </a:t>
              </a:r>
              <a:r>
                <a:rPr lang="fr-FR" b="1" dirty="0" smtClean="0">
                  <a:solidFill>
                    <a:schemeClr val="tx1"/>
                  </a:solidFill>
                </a:rPr>
                <a:t>HTTP/1.1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rganigramme : Décision 6"/>
            <p:cNvSpPr/>
            <p:nvPr/>
          </p:nvSpPr>
          <p:spPr>
            <a:xfrm>
              <a:off x="3059832" y="2420888"/>
              <a:ext cx="2736304" cy="792088"/>
            </a:xfrm>
            <a:prstGeom prst="flowChartDecision">
              <a:avLst/>
            </a:prstGeom>
            <a:solidFill>
              <a:srgbClr val="C9EFCA"/>
            </a:solidFill>
            <a:effectLst>
              <a:outerShdw blurRad="152400" dir="5400000" sx="105000" sy="105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Droit d’accès ?</a:t>
              </a:r>
              <a:endParaRPr lang="fr-FR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" name="Organigramme : Décision 7"/>
            <p:cNvSpPr/>
            <p:nvPr/>
          </p:nvSpPr>
          <p:spPr>
            <a:xfrm>
              <a:off x="3059832" y="3501008"/>
              <a:ext cx="2736304" cy="792088"/>
            </a:xfrm>
            <a:prstGeom prst="flowChartDecision">
              <a:avLst/>
            </a:prstGeom>
            <a:solidFill>
              <a:srgbClr val="C9EFCA"/>
            </a:solidFill>
            <a:effectLst>
              <a:outerShdw blurRad="152400" dir="5400000" sx="105000" sy="105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Doc. Par défaut ?</a:t>
              </a:r>
              <a:endParaRPr lang="fr-FR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9" name="Organigramme : Décision 8"/>
            <p:cNvSpPr/>
            <p:nvPr/>
          </p:nvSpPr>
          <p:spPr>
            <a:xfrm>
              <a:off x="3059832" y="4581128"/>
              <a:ext cx="2736304" cy="792088"/>
            </a:xfrm>
            <a:prstGeom prst="flowChartDecision">
              <a:avLst/>
            </a:prstGeom>
            <a:solidFill>
              <a:srgbClr val="C9EFCA"/>
            </a:solidFill>
            <a:effectLst>
              <a:outerShdw blurRad="152400" dir="5400000" sx="105000" sy="105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Options indexes ?</a:t>
              </a:r>
              <a:endParaRPr lang="fr-FR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683568" y="5733256"/>
              <a:ext cx="2160240" cy="720080"/>
            </a:xfrm>
            <a:prstGeom prst="roundRect">
              <a:avLst/>
            </a:prstGeom>
            <a:solidFill>
              <a:srgbClr val="C9EFCA"/>
            </a:solidFill>
            <a:effectLst>
              <a:outerShdw blurRad="152400" dir="5400000" sx="105000" sy="105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Envoie du doc. Par défaut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3214678" y="5733256"/>
              <a:ext cx="2428892" cy="720080"/>
            </a:xfrm>
            <a:prstGeom prst="roundRect">
              <a:avLst/>
            </a:prstGeom>
            <a:solidFill>
              <a:srgbClr val="C9EFCA"/>
            </a:solidFill>
            <a:effectLst>
              <a:outerShdw blurRad="152400" dir="5400000" sx="105000" sy="105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Création de l’Index du dossier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6012160" y="5733256"/>
              <a:ext cx="2016224" cy="720080"/>
            </a:xfrm>
            <a:prstGeom prst="roundRect">
              <a:avLst/>
            </a:prstGeom>
            <a:solidFill>
              <a:srgbClr val="F9C9BF"/>
            </a:solidFill>
            <a:effectLst>
              <a:outerShdw blurRad="152400" dir="5400000" sx="105000" sy="105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Envoi de l’Erreur 403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Connecteur droit avec flèche 13"/>
            <p:cNvCxnSpPr>
              <a:stCxn id="5" idx="2"/>
              <a:endCxn id="7" idx="0"/>
            </p:cNvCxnSpPr>
            <p:nvPr/>
          </p:nvCxnSpPr>
          <p:spPr>
            <a:xfrm rot="5400000">
              <a:off x="4283968" y="2276872"/>
              <a:ext cx="288032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7" idx="2"/>
              <a:endCxn id="8" idx="0"/>
            </p:cNvCxnSpPr>
            <p:nvPr/>
          </p:nvCxnSpPr>
          <p:spPr>
            <a:xfrm rot="5400000">
              <a:off x="4283968" y="3356992"/>
              <a:ext cx="288032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2"/>
              <a:endCxn id="9" idx="0"/>
            </p:cNvCxnSpPr>
            <p:nvPr/>
          </p:nvCxnSpPr>
          <p:spPr>
            <a:xfrm rot="5400000">
              <a:off x="4283968" y="4437112"/>
              <a:ext cx="288032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7" idx="3"/>
            </p:cNvCxnSpPr>
            <p:nvPr/>
          </p:nvCxnSpPr>
          <p:spPr>
            <a:xfrm flipV="1">
              <a:off x="5796136" y="2810107"/>
              <a:ext cx="1206830" cy="68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761893" y="3880624"/>
              <a:ext cx="1297939" cy="1642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9" idx="3"/>
            </p:cNvCxnSpPr>
            <p:nvPr/>
          </p:nvCxnSpPr>
          <p:spPr>
            <a:xfrm flipV="1">
              <a:off x="5796136" y="4973444"/>
              <a:ext cx="1184527" cy="37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>
              <a:endCxn id="10" idx="0"/>
            </p:cNvCxnSpPr>
            <p:nvPr/>
          </p:nvCxnSpPr>
          <p:spPr>
            <a:xfrm rot="5400000">
              <a:off x="863588" y="4833156"/>
              <a:ext cx="1800200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/>
            <p:nvPr/>
          </p:nvCxnSpPr>
          <p:spPr>
            <a:xfrm rot="5400000">
              <a:off x="5580112" y="4293096"/>
              <a:ext cx="288032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9" idx="2"/>
              <a:endCxn id="11" idx="0"/>
            </p:cNvCxnSpPr>
            <p:nvPr/>
          </p:nvCxnSpPr>
          <p:spPr>
            <a:xfrm rot="16200000" flipH="1">
              <a:off x="4248534" y="5552666"/>
              <a:ext cx="360040" cy="114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Ellipse 58"/>
            <p:cNvSpPr/>
            <p:nvPr/>
          </p:nvSpPr>
          <p:spPr>
            <a:xfrm>
              <a:off x="4360583" y="4246487"/>
              <a:ext cx="144016" cy="144016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0" name="Ellipse 59"/>
            <p:cNvSpPr/>
            <p:nvPr/>
          </p:nvSpPr>
          <p:spPr>
            <a:xfrm>
              <a:off x="5674422" y="2775828"/>
              <a:ext cx="144016" cy="144016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1" name="Ellipse 60"/>
            <p:cNvSpPr/>
            <p:nvPr/>
          </p:nvSpPr>
          <p:spPr>
            <a:xfrm>
              <a:off x="5652120" y="4869160"/>
              <a:ext cx="144016" cy="144016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5796136" y="242088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Refusé</a:t>
              </a:r>
              <a:endParaRPr lang="fr-FR" dirty="0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195736" y="350100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Oui</a:t>
              </a:r>
              <a:endParaRPr lang="fr-FR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796136" y="457183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Non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Voir document TP</a:t>
            </a:r>
          </a:p>
          <a:p>
            <a:r>
              <a:rPr lang="fr-FR" dirty="0" smtClean="0"/>
              <a:t>Répertoire virtuel </a:t>
            </a:r>
          </a:p>
          <a:p>
            <a:pPr lvl="1"/>
            <a:r>
              <a:rPr lang="fr-FR" dirty="0" smtClean="0"/>
              <a:t>Configuration </a:t>
            </a:r>
            <a:r>
              <a:rPr lang="fr-FR" dirty="0" smtClean="0"/>
              <a:t>d’un répertoire virtuel</a:t>
            </a:r>
          </a:p>
          <a:p>
            <a:pPr lvl="1"/>
            <a:r>
              <a:rPr lang="fr-FR" dirty="0" smtClean="0"/>
              <a:t>Configuration des droits </a:t>
            </a:r>
            <a:r>
              <a:rPr lang="fr-FR" dirty="0" smtClean="0"/>
              <a:t>d’accès</a:t>
            </a:r>
          </a:p>
          <a:p>
            <a:r>
              <a:rPr lang="fr-FR" dirty="0" smtClean="0"/>
              <a:t>Serveur de base de données </a:t>
            </a:r>
            <a:r>
              <a:rPr lang="fr-FR" dirty="0" err="1" smtClean="0"/>
              <a:t>Mysql</a:t>
            </a:r>
            <a:endParaRPr lang="fr-FR" dirty="0" smtClean="0"/>
          </a:p>
          <a:p>
            <a:pPr lvl="1"/>
            <a:r>
              <a:rPr lang="fr-FR" dirty="0" smtClean="0"/>
              <a:t>Téléchargement et installation</a:t>
            </a:r>
          </a:p>
          <a:p>
            <a:r>
              <a:rPr lang="fr-FR" dirty="0" smtClean="0"/>
              <a:t>Installation de « </a:t>
            </a:r>
            <a:r>
              <a:rPr lang="fr-FR" dirty="0" err="1" smtClean="0"/>
              <a:t>phpmyadmin</a:t>
            </a:r>
            <a:r>
              <a:rPr lang="fr-FR" dirty="0" smtClean="0"/>
              <a:t> » </a:t>
            </a:r>
          </a:p>
          <a:p>
            <a:pPr lvl="1"/>
            <a:r>
              <a:rPr lang="fr-FR" dirty="0" smtClean="0"/>
              <a:t>Téléchargement et </a:t>
            </a:r>
            <a:r>
              <a:rPr lang="fr-FR" dirty="0" smtClean="0"/>
              <a:t>d</a:t>
            </a:r>
            <a:r>
              <a:rPr lang="fr-FR" dirty="0" smtClean="0"/>
              <a:t>écompression</a:t>
            </a:r>
          </a:p>
          <a:p>
            <a:pPr lvl="1"/>
            <a:r>
              <a:rPr lang="fr-FR" dirty="0" smtClean="0"/>
              <a:t>Configuration d’un répertoire virtuel</a:t>
            </a:r>
          </a:p>
          <a:p>
            <a:pPr lvl="1"/>
            <a:r>
              <a:rPr lang="fr-FR" dirty="0" smtClean="0"/>
              <a:t>Configuration des droits d’accès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Répertoire virtuel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Créer un dossier par exemple :</a:t>
            </a:r>
          </a:p>
          <a:p>
            <a:pPr lvl="1"/>
            <a:r>
              <a:rPr lang="fr-FR" dirty="0" smtClean="0"/>
              <a:t>« C:\DOSSIER_DWM »</a:t>
            </a:r>
          </a:p>
          <a:p>
            <a:r>
              <a:rPr lang="fr-FR" dirty="0" smtClean="0"/>
              <a:t>Dans le fichier « </a:t>
            </a:r>
            <a:r>
              <a:rPr lang="fr-FR" b="1" dirty="0" err="1" smtClean="0"/>
              <a:t>httpd.conf</a:t>
            </a:r>
            <a:r>
              <a:rPr lang="fr-FR" dirty="0" smtClean="0"/>
              <a:t> », ajouter les directives :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 bwMode="auto">
          <a:xfrm>
            <a:off x="771556" y="4028739"/>
            <a:ext cx="8229600" cy="2400657"/>
          </a:xfrm>
          <a:prstGeom prst="rect">
            <a:avLst/>
          </a:prstGeom>
          <a:solidFill>
            <a:srgbClr val="FBFBAF"/>
          </a:solidFill>
          <a:ln w="9525">
            <a:solidFill>
              <a:schemeClr val="dk1">
                <a:shade val="95000"/>
                <a:satMod val="10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Alias  /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dwm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"C:/DOSSIER_DWM"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Directory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"C:/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DOSSIER_DWM"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Options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Indexes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Allow from all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&lt;/Directory&gt;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Répertoire virtuel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Tester en allant à :</a:t>
            </a:r>
          </a:p>
          <a:p>
            <a:pPr lvl="1"/>
            <a:r>
              <a:rPr lang="fr-FR" dirty="0" smtClean="0">
                <a:hlinkClick r:id="rId2"/>
              </a:rPr>
              <a:t>http://localhost/dwm</a:t>
            </a:r>
            <a:endParaRPr lang="fr-FR" dirty="0" smtClean="0"/>
          </a:p>
          <a:p>
            <a:pPr lvl="1"/>
            <a:r>
              <a:rPr lang="fr-FR" dirty="0" smtClean="0"/>
              <a:t>Ajouter dans le dossier « </a:t>
            </a:r>
            <a:r>
              <a:rPr lang="fr-FR" sz="2000" dirty="0" smtClean="0"/>
              <a:t>C:/DOSSIER_DWM</a:t>
            </a:r>
            <a:r>
              <a:rPr lang="fr-FR" dirty="0" smtClean="0"/>
              <a:t> » un ficher « </a:t>
            </a:r>
            <a:r>
              <a:rPr lang="fr-FR" b="1" dirty="0" smtClean="0"/>
              <a:t>blabla.html</a:t>
            </a:r>
            <a:r>
              <a:rPr lang="fr-FR" dirty="0" smtClean="0"/>
              <a:t> »;</a:t>
            </a:r>
          </a:p>
          <a:p>
            <a:pPr lvl="1"/>
            <a:r>
              <a:rPr lang="fr-FR" dirty="0" smtClean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localhost/dwm</a:t>
            </a:r>
            <a:endParaRPr lang="fr-FR" dirty="0" smtClean="0"/>
          </a:p>
          <a:p>
            <a:pPr lvl="1"/>
            <a:r>
              <a:rPr lang="fr-FR" dirty="0" smtClean="0"/>
              <a:t>Ajouter dans le dossier « </a:t>
            </a:r>
            <a:r>
              <a:rPr lang="fr-FR" sz="2000" dirty="0" smtClean="0"/>
              <a:t>C:/DOSSIER_DWM</a:t>
            </a:r>
            <a:r>
              <a:rPr lang="fr-FR" dirty="0" smtClean="0"/>
              <a:t> » un ficher «</a:t>
            </a:r>
            <a:r>
              <a:rPr lang="fr-FR" b="1" dirty="0" smtClean="0"/>
              <a:t> </a:t>
            </a:r>
            <a:r>
              <a:rPr lang="fr-FR" b="1" dirty="0" smtClean="0"/>
              <a:t>index.html</a:t>
            </a:r>
            <a:r>
              <a:rPr lang="fr-FR" dirty="0" smtClean="0"/>
              <a:t> </a:t>
            </a:r>
            <a:r>
              <a:rPr lang="fr-FR" dirty="0" smtClean="0"/>
              <a:t>»;</a:t>
            </a:r>
          </a:p>
          <a:p>
            <a:pPr lvl="1">
              <a:buNone/>
            </a:pPr>
            <a:endParaRPr lang="fr-FR" dirty="0" smtClean="0"/>
          </a:p>
          <a:p>
            <a:pPr>
              <a:buNone/>
            </a:pPr>
            <a:r>
              <a:rPr lang="fr-FR" sz="2800" dirty="0" smtClean="0"/>
              <a:t>	</a:t>
            </a:r>
            <a:r>
              <a:rPr lang="fr-FR" sz="2400" dirty="0" smtClean="0">
                <a:solidFill>
                  <a:srgbClr val="FF3300"/>
                </a:solidFill>
              </a:rPr>
              <a:t>Que faut-il faire si l’on veut que le contenu du dossier soit toujours indexé quelque soit son contenu ?</a:t>
            </a:r>
            <a:endParaRPr lang="fr-FR" dirty="0">
              <a:solidFill>
                <a:srgbClr val="FF33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Sections de configuration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directives </a:t>
            </a:r>
            <a:r>
              <a:rPr lang="fr-FR" dirty="0" smtClean="0"/>
              <a:t>du</a:t>
            </a:r>
            <a:r>
              <a:rPr lang="fr-FR" dirty="0" smtClean="0"/>
              <a:t> </a:t>
            </a:r>
            <a:r>
              <a:rPr lang="fr-FR" dirty="0" smtClean="0"/>
              <a:t>fichier de </a:t>
            </a:r>
            <a:r>
              <a:rPr lang="fr-FR" dirty="0" smtClean="0"/>
              <a:t>configuration peuvent s'appliquer au serveur dans son ensemble, ou seulement à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des </a:t>
            </a:r>
            <a:r>
              <a:rPr lang="fr-FR" dirty="0" smtClean="0"/>
              <a:t>répertoires,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>
                <a:solidFill>
                  <a:srgbClr val="00B050"/>
                </a:solidFill>
                <a:sym typeface="Wingdings" pitchFamily="2" charset="2"/>
              </a:rPr>
              <a:t>&lt;Directory  "chemin"&gt;</a:t>
            </a:r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dirty="0" smtClean="0"/>
              <a:t>des fichiers</a:t>
            </a:r>
            <a:r>
              <a:rPr lang="fr-FR" dirty="0" smtClean="0"/>
              <a:t>, 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&lt;Files  "fichier"&gt;</a:t>
            </a:r>
          </a:p>
          <a:p>
            <a:pPr lvl="1"/>
            <a:r>
              <a:rPr lang="fr-FR" dirty="0" smtClean="0"/>
              <a:t>des hôtes</a:t>
            </a:r>
            <a:r>
              <a:rPr lang="fr-FR" dirty="0" smtClean="0"/>
              <a:t>, 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&lt;</a:t>
            </a:r>
            <a:r>
              <a:rPr lang="fr-FR" dirty="0" err="1" smtClean="0">
                <a:solidFill>
                  <a:srgbClr val="00B050"/>
                </a:solidFill>
              </a:rPr>
              <a:t>VirtualHost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 "hôte"&gt;</a:t>
            </a:r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dirty="0" smtClean="0"/>
              <a:t>ou </a:t>
            </a:r>
            <a:r>
              <a:rPr lang="fr-FR" dirty="0" err="1" smtClean="0"/>
              <a:t>URLs</a:t>
            </a:r>
            <a:r>
              <a:rPr lang="fr-FR" dirty="0" smtClean="0"/>
              <a:t> particulières.  </a:t>
            </a:r>
            <a:r>
              <a:rPr lang="fr-FR" dirty="0" smtClean="0">
                <a:solidFill>
                  <a:srgbClr val="00B050"/>
                </a:solidFill>
              </a:rPr>
              <a:t>&lt;location "chemin"&gt;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Sécurité et options de répertoire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défaut les règles suivantes sont appliquées à </a:t>
            </a:r>
            <a:r>
              <a:rPr lang="fr-FR" dirty="0" smtClean="0">
                <a:solidFill>
                  <a:srgbClr val="C00000"/>
                </a:solidFill>
              </a:rPr>
              <a:t>tous le système de fichiers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>
              <a:buNone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Ici </a:t>
            </a:r>
            <a:r>
              <a:rPr lang="fr-FR" dirty="0" smtClean="0"/>
              <a:t>/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représente tout le système de fichier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2996952"/>
            <a:ext cx="8172400" cy="2862322"/>
          </a:xfrm>
          <a:prstGeom prst="rect">
            <a:avLst/>
          </a:prstGeom>
          <a:solidFill>
            <a:srgbClr val="FBFBAF"/>
          </a:solidFill>
          <a:ln>
            <a:solidFill>
              <a:schemeClr val="dk1">
                <a:shade val="95000"/>
                <a:satMod val="10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&lt;Directory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/ =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racine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du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système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fichiers</a:t>
            </a:r>
            <a:endParaRPr lang="en-US" sz="20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Options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FollowSymLinks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défini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les options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AllowOverride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None      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.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htacces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!!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Order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deny,allow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	    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politique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d’accès</a:t>
            </a:r>
            <a:endParaRPr lang="en-US" sz="20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Deny from all		    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Règles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d’accès</a:t>
            </a:r>
            <a:endParaRPr lang="en-US" sz="20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&lt;/Directory&gt;</a:t>
            </a:r>
            <a:endParaRPr lang="fr-FR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le répertoire de base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défaut les règles suivantes sont appliquées </a:t>
            </a:r>
            <a:r>
              <a:rPr lang="fr-FR" dirty="0" smtClean="0">
                <a:solidFill>
                  <a:srgbClr val="C00000"/>
                </a:solidFill>
              </a:rPr>
              <a:t>au répertoire de base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2996952"/>
            <a:ext cx="8172400" cy="2862322"/>
          </a:xfrm>
          <a:prstGeom prst="rect">
            <a:avLst/>
          </a:prstGeom>
          <a:solidFill>
            <a:srgbClr val="FBFBAF"/>
          </a:solidFill>
          <a:ln>
            <a:solidFill>
              <a:schemeClr val="dk1">
                <a:shade val="95000"/>
                <a:satMod val="10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&lt;Directory “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:/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chemine_vers_apache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/htdocs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Options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Indexes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FollowSymLinks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Includes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ExecCGI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AllowOverride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All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Order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allow,deny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Allow from all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&lt;/Directory&gt;</a:t>
            </a:r>
            <a:endParaRPr lang="fr-FR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explications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36504"/>
          </a:xfrm>
        </p:spPr>
        <p:txBody>
          <a:bodyPr/>
          <a:lstStyle/>
          <a:p>
            <a:r>
              <a:rPr lang="fr-FR" sz="2800" dirty="0" smtClean="0"/>
              <a:t>« </a:t>
            </a:r>
            <a:r>
              <a:rPr lang="fr-FR" sz="2800" dirty="0" smtClean="0">
                <a:solidFill>
                  <a:srgbClr val="C00000"/>
                </a:solidFill>
              </a:rPr>
              <a:t>Options indexes</a:t>
            </a:r>
            <a:r>
              <a:rPr lang="fr-FR" sz="2800" dirty="0" smtClean="0"/>
              <a:t> » stipule que s’il n’y a pas de document par défaut, apache va indexer le contenu du dossier.</a:t>
            </a:r>
          </a:p>
          <a:p>
            <a:r>
              <a:rPr lang="fr-FR" sz="2800" dirty="0" smtClean="0"/>
              <a:t>«</a:t>
            </a:r>
            <a:r>
              <a:rPr lang="fr-FR" sz="2800" dirty="0" smtClean="0">
                <a:solidFill>
                  <a:srgbClr val="C00000"/>
                </a:solidFill>
              </a:rPr>
              <a:t> </a:t>
            </a:r>
            <a:r>
              <a:rPr lang="fr-FR" sz="2800" dirty="0" err="1" smtClean="0">
                <a:solidFill>
                  <a:srgbClr val="C00000"/>
                </a:solidFill>
              </a:rPr>
              <a:t>AllowOverride</a:t>
            </a:r>
            <a:r>
              <a:rPr lang="fr-FR" sz="2800" dirty="0" smtClean="0">
                <a:solidFill>
                  <a:srgbClr val="C00000"/>
                </a:solidFill>
              </a:rPr>
              <a:t> All</a:t>
            </a:r>
            <a:r>
              <a:rPr lang="fr-FR" sz="2800" dirty="0" smtClean="0"/>
              <a:t> » stipule que cette configuration peut être écrasée par des règles consignées dans un fichier «</a:t>
            </a:r>
            <a:r>
              <a:rPr lang="fr-FR" sz="2800" dirty="0" smtClean="0">
                <a:solidFill>
                  <a:srgbClr val="00B050"/>
                </a:solidFill>
              </a:rPr>
              <a:t> .</a:t>
            </a:r>
            <a:r>
              <a:rPr lang="fr-FR" sz="2800" dirty="0" err="1" smtClean="0">
                <a:solidFill>
                  <a:srgbClr val="00B050"/>
                </a:solidFill>
              </a:rPr>
              <a:t>htaccess</a:t>
            </a:r>
            <a:r>
              <a:rPr lang="fr-FR" sz="2800" dirty="0" smtClean="0"/>
              <a:t> »</a:t>
            </a:r>
          </a:p>
          <a:p>
            <a:r>
              <a:rPr lang="fr-FR" sz="2800" dirty="0" smtClean="0"/>
              <a:t>« </a:t>
            </a:r>
            <a:r>
              <a:rPr lang="fr-FR" sz="2800" dirty="0" err="1" smtClean="0">
                <a:solidFill>
                  <a:srgbClr val="C00000"/>
                </a:solidFill>
              </a:rPr>
              <a:t>Order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err="1" smtClean="0">
                <a:solidFill>
                  <a:srgbClr val="C00000"/>
                </a:solidFill>
              </a:rPr>
              <a:t>allow,deny</a:t>
            </a:r>
            <a:r>
              <a:rPr lang="fr-FR" sz="2800" dirty="0" smtClean="0"/>
              <a:t> » fixe la politique  d’accès. Ici on refuse tout le monde, puis on commence à autoriser explicitement.</a:t>
            </a:r>
          </a:p>
          <a:p>
            <a:r>
              <a:rPr lang="fr-FR" sz="2800" dirty="0" smtClean="0"/>
              <a:t>« </a:t>
            </a:r>
            <a:r>
              <a:rPr lang="fr-FR" sz="2800" dirty="0" err="1" smtClean="0">
                <a:solidFill>
                  <a:srgbClr val="C00000"/>
                </a:solidFill>
              </a:rPr>
              <a:t>allow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err="1" smtClean="0">
                <a:solidFill>
                  <a:srgbClr val="C00000"/>
                </a:solidFill>
              </a:rPr>
              <a:t>from</a:t>
            </a:r>
            <a:r>
              <a:rPr lang="fr-FR" sz="2800" dirty="0" smtClean="0">
                <a:solidFill>
                  <a:srgbClr val="C00000"/>
                </a:solidFill>
              </a:rPr>
              <a:t> all </a:t>
            </a:r>
            <a:r>
              <a:rPr lang="fr-FR" sz="2800" dirty="0" smtClean="0"/>
              <a:t>» autorisation explicite de toutes les adresses sources de la connexion.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Répertoire virtuel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676456" cy="4536504"/>
          </a:xfrm>
        </p:spPr>
        <p:txBody>
          <a:bodyPr/>
          <a:lstStyle/>
          <a:p>
            <a:r>
              <a:rPr lang="fr-FR" dirty="0" smtClean="0"/>
              <a:t>Quand on accède à un site à l’aide d’une URL sous la forme : </a:t>
            </a:r>
            <a:r>
              <a:rPr lang="fr-FR" sz="2800" dirty="0" smtClean="0">
                <a:latin typeface="Arial Black" pitchFamily="34" charset="0"/>
                <a:cs typeface="Times New Roman" pitchFamily="18" charset="0"/>
              </a:rPr>
              <a:t>« http://monsite.tld/</a:t>
            </a:r>
            <a:r>
              <a:rPr lang="fr-FR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dossier</a:t>
            </a:r>
            <a:r>
              <a:rPr lang="fr-FR" sz="2800" dirty="0" smtClean="0">
                <a:latin typeface="Arial Black" pitchFamily="34" charset="0"/>
                <a:cs typeface="Times New Roman" pitchFamily="18" charset="0"/>
              </a:rPr>
              <a:t>/index.html»</a:t>
            </a:r>
          </a:p>
          <a:p>
            <a:r>
              <a:rPr lang="fr-FR" dirty="0" smtClean="0">
                <a:latin typeface="Arial "/>
                <a:cs typeface="Times New Roman" pitchFamily="18" charset="0"/>
              </a:rPr>
              <a:t>Ici « dossier » peut être réel ou virtuel.</a:t>
            </a:r>
          </a:p>
          <a:p>
            <a:r>
              <a:rPr lang="fr-FR" dirty="0" smtClean="0">
                <a:latin typeface="Arial "/>
                <a:cs typeface="Times New Roman" pitchFamily="18" charset="0"/>
              </a:rPr>
              <a:t>Les dossiers virtuels permettent de partager des ressources entre plusieurs sites.</a:t>
            </a:r>
          </a:p>
          <a:p>
            <a:r>
              <a:rPr lang="fr-FR" dirty="0" smtClean="0">
                <a:solidFill>
                  <a:srgbClr val="00B050"/>
                </a:solidFill>
                <a:latin typeface="Arial "/>
                <a:cs typeface="Times New Roman" pitchFamily="18" charset="0"/>
              </a:rPr>
              <a:t>Si apache héberge une centaine de sites, nous n’allons pas mettre l’application « </a:t>
            </a:r>
            <a:r>
              <a:rPr lang="fr-FR" dirty="0" err="1" smtClean="0">
                <a:solidFill>
                  <a:srgbClr val="00B050"/>
                </a:solidFill>
                <a:latin typeface="Arial "/>
                <a:cs typeface="Times New Roman" pitchFamily="18" charset="0"/>
              </a:rPr>
              <a:t>phpMyadmin</a:t>
            </a:r>
            <a:r>
              <a:rPr lang="fr-FR" dirty="0" smtClean="0">
                <a:solidFill>
                  <a:srgbClr val="00B050"/>
                </a:solidFill>
                <a:latin typeface="Arial "/>
                <a:cs typeface="Times New Roman" pitchFamily="18" charset="0"/>
              </a:rPr>
              <a:t> » dans le dossier de base de chaque site !</a:t>
            </a:r>
            <a:endParaRPr lang="fr-FR" dirty="0">
              <a:solidFill>
                <a:srgbClr val="00B050"/>
              </a:solidFill>
              <a:latin typeface="Arial "/>
              <a:cs typeface="Times New Roman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configuration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28800"/>
            <a:ext cx="8229600" cy="4739759"/>
          </a:xfrm>
          <a:prstGeom prst="rect">
            <a:avLst/>
          </a:prstGeom>
          <a:solidFill>
            <a:srgbClr val="FBFBAF"/>
          </a:solidFill>
          <a:ln>
            <a:solidFill>
              <a:schemeClr val="dk1">
                <a:shade val="95000"/>
                <a:satMod val="10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Ici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est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le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répertoire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virtuel</a:t>
            </a:r>
            <a:endParaRPr lang="en-US" sz="20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Il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pointe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sur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le dossier “c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:/.../phpmyadmin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Alias 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“c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:/chemin_vers/phpmyadmin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&lt;Directory “c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:/chemin_vers/phpmyadmin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” &gt;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Options -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Indexes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AllowOverride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None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Order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allow,deny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Allow from 127.0.0.1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&lt;/Directory&gt;</a:t>
            </a:r>
            <a:endParaRPr lang="fr-FR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 par défaut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Quand on accède à un site à l’aide d’une URL sous la forme : </a:t>
            </a:r>
            <a:r>
              <a:rPr lang="fr-FR" sz="2800" dirty="0" smtClean="0">
                <a:latin typeface="Arial Black" pitchFamily="34" charset="0"/>
                <a:cs typeface="Times New Roman" pitchFamily="18" charset="0"/>
              </a:rPr>
              <a:t>« http://monsite.tld</a:t>
            </a:r>
            <a:r>
              <a:rPr lang="fr-FR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/</a:t>
            </a:r>
            <a:r>
              <a:rPr lang="fr-FR" sz="2800" dirty="0" smtClean="0">
                <a:latin typeface="Arial Black" pitchFamily="34" charset="0"/>
                <a:cs typeface="Times New Roman" pitchFamily="18" charset="0"/>
              </a:rPr>
              <a:t>»</a:t>
            </a:r>
          </a:p>
          <a:p>
            <a:r>
              <a:rPr lang="fr-FR" dirty="0" smtClean="0"/>
              <a:t>En général le serveur vous envoie la page par défaut en guise de réponse.</a:t>
            </a:r>
          </a:p>
          <a:p>
            <a:r>
              <a:rPr lang="fr-FR" dirty="0" smtClean="0"/>
              <a:t>Dans ce cas la page par défaut devrait se trouver à la racine du site.</a:t>
            </a:r>
          </a:p>
          <a:p>
            <a:r>
              <a:rPr lang="fr-FR" dirty="0" smtClean="0"/>
              <a:t>Apache sait quelle page envoyer car on l’a configuré pour ça.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 par défaut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directive permettant de définir la ou les pages par défaut est « </a:t>
            </a:r>
            <a:r>
              <a:rPr lang="fr-FR" dirty="0" err="1" smtClean="0">
                <a:solidFill>
                  <a:srgbClr val="C00000"/>
                </a:solidFill>
              </a:rPr>
              <a:t>DirectoryIndex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Voici un exemple 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L’ordre des fichier définit la priorité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 bwMode="auto">
          <a:xfrm>
            <a:off x="611560" y="3429000"/>
            <a:ext cx="8229600" cy="2175980"/>
          </a:xfrm>
          <a:prstGeom prst="rect">
            <a:avLst/>
          </a:prstGeom>
          <a:solidFill>
            <a:srgbClr val="FBFBAF"/>
          </a:solidFill>
          <a:ln w="9525">
            <a:solidFill>
              <a:schemeClr val="dk1">
                <a:shade val="95000"/>
                <a:satMod val="10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Ici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on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fournit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une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liste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fichiers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La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priorité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donnée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à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partir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de la gauche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DirectoryIndex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index.html index.php index.xml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BFBAF"/>
        </a:solidFill>
        <a:effectLst>
          <a:outerShdw blurRad="152400" dir="5400000" sx="105000" sy="105000" algn="t" rotWithShape="0">
            <a:prstClr val="black">
              <a:alpha val="25000"/>
            </a:prstClr>
          </a:outerShdw>
        </a:effectLst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490</Words>
  <Application>Microsoft Office PowerPoint</Application>
  <PresentationFormat>Affichage à l'écran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Modèle par défaut</vt:lpstr>
      <vt:lpstr>APACHE</vt:lpstr>
      <vt:lpstr>Sections de configuration</vt:lpstr>
      <vt:lpstr>Sécurité et options de répertoire</vt:lpstr>
      <vt:lpstr>Pour le répertoire de base :</vt:lpstr>
      <vt:lpstr>Quelques explications</vt:lpstr>
      <vt:lpstr>Répertoire virtuel</vt:lpstr>
      <vt:lpstr>Exemple de configuration</vt:lpstr>
      <vt:lpstr>Document par défaut</vt:lpstr>
      <vt:lpstr>Document par défaut</vt:lpstr>
      <vt:lpstr>Comment Apache procède ?</vt:lpstr>
      <vt:lpstr>APPLICATION</vt:lpstr>
      <vt:lpstr>Répertoire virtuel</vt:lpstr>
      <vt:lpstr>Répertoire virtuel</vt:lpstr>
    </vt:vector>
  </TitlesOfParts>
  <Company>N7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 HTTP</dc:title>
  <dc:creator>azer</dc:creator>
  <cp:lastModifiedBy>aziz</cp:lastModifiedBy>
  <cp:revision>53</cp:revision>
  <dcterms:created xsi:type="dcterms:W3CDTF">2002-11-19T13:57:49Z</dcterms:created>
  <dcterms:modified xsi:type="dcterms:W3CDTF">2012-12-29T17:47:01Z</dcterms:modified>
</cp:coreProperties>
</file>